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6.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259"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2" autoAdjust="0"/>
    <p:restoredTop sz="94250" autoAdjust="0"/>
  </p:normalViewPr>
  <p:slideViewPr>
    <p:cSldViewPr snapToGrid="0">
      <p:cViewPr varScale="1">
        <p:scale>
          <a:sx n="105" d="100"/>
          <a:sy n="105" d="100"/>
        </p:scale>
        <p:origin x="-96" y="-5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Feuille_Microsoft_Office_Excel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fr-FR"/>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Patrimoine total,</a:t>
            </a:r>
            <a:r>
              <a:rPr lang="en-US" sz="1600" baseline="0"/>
              <a:t> 1% et milliardaires</a:t>
            </a:r>
            <a:endParaRPr lang="en-US" sz="1600"/>
          </a:p>
        </c:rich>
      </c:tx>
      <c:layout>
        <c:manualLayout>
          <c:xMode val="edge"/>
          <c:yMode val="edge"/>
          <c:x val="0.18780821917808221"/>
          <c:y val="3.1651225700692373E-3"/>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val>
            <c:numRef>
              <c:f>Feuil1!$A$1:$A$3</c:f>
              <c:numCache>
                <c:formatCode>General</c:formatCode>
                <c:ptCount val="3"/>
                <c:pt idx="0">
                  <c:v>100</c:v>
                </c:pt>
                <c:pt idx="1">
                  <c:v>33</c:v>
                </c:pt>
                <c:pt idx="2">
                  <c:v>5</c:v>
                </c:pt>
              </c:numCache>
            </c:numRef>
          </c:val>
        </c:ser>
        <c:dLbls/>
        <c:shape val="box"/>
        <c:axId val="52290688"/>
        <c:axId val="52292224"/>
        <c:axId val="0"/>
      </c:bar3DChart>
      <c:catAx>
        <c:axId val="52290688"/>
        <c:scaling>
          <c:orientation val="minMax"/>
        </c:scaling>
        <c:delete val="1"/>
        <c:axPos val="b"/>
        <c:majorTickMark val="none"/>
        <c:tickLblPos val="none"/>
        <c:crossAx val="52292224"/>
        <c:crosses val="autoZero"/>
        <c:auto val="1"/>
        <c:lblAlgn val="ctr"/>
        <c:lblOffset val="100"/>
      </c:catAx>
      <c:valAx>
        <c:axId val="522922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2290688"/>
        <c:crosses val="autoZero"/>
        <c:crossBetween val="between"/>
      </c:valAx>
      <c:spPr>
        <a:noFill/>
        <a:ln>
          <a:noFill/>
        </a:ln>
        <a:effectLst/>
      </c:spPr>
    </c:plotArea>
    <c:plotVisOnly val="1"/>
    <c:dispBlanksAs val="gap"/>
  </c:chart>
  <c:spPr>
    <a:noFill/>
    <a:ln>
      <a:noFill/>
    </a:ln>
    <a:effectLst/>
  </c:spPr>
  <c:txPr>
    <a:bodyPr/>
    <a:lstStyle/>
    <a:p>
      <a:pPr>
        <a:defRPr/>
      </a:pPr>
      <a:endParaRPr lang="fr-FR"/>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0.50275</cdr:x>
      <cdr:y>0.57552</cdr:y>
    </cdr:from>
    <cdr:to>
      <cdr:x>0.66713</cdr:x>
      <cdr:y>0.75651</cdr:y>
    </cdr:to>
    <cdr:sp macro="" textlink="">
      <cdr:nvSpPr>
        <cdr:cNvPr id="2" name="ZoneTexte 1"/>
        <cdr:cNvSpPr txBox="1"/>
      </cdr:nvSpPr>
      <cdr:spPr>
        <a:xfrm xmlns:a="http://schemas.openxmlformats.org/drawingml/2006/main">
          <a:off x="2796181" y="2907657"/>
          <a:ext cx="91427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dirty="0" smtClean="0"/>
            <a:t>1%</a:t>
          </a:r>
          <a:endParaRPr lang="fr-FR" sz="1800" dirty="0"/>
        </a:p>
      </cdr:txBody>
    </cdr:sp>
  </cdr:relSizeAnchor>
  <cdr:relSizeAnchor xmlns:cdr="http://schemas.openxmlformats.org/drawingml/2006/chartDrawing">
    <cdr:from>
      <cdr:x>0.703</cdr:x>
      <cdr:y>0.78822</cdr:y>
    </cdr:from>
    <cdr:to>
      <cdr:x>0.86738</cdr:x>
      <cdr:y>0.96921</cdr:y>
    </cdr:to>
    <cdr:sp macro="" textlink="">
      <cdr:nvSpPr>
        <cdr:cNvPr id="3" name="ZoneTexte 2"/>
        <cdr:cNvSpPr txBox="1"/>
      </cdr:nvSpPr>
      <cdr:spPr>
        <a:xfrm xmlns:a="http://schemas.openxmlformats.org/drawingml/2006/main">
          <a:off x="3909937" y="3982312"/>
          <a:ext cx="91427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800" dirty="0" smtClean="0"/>
            <a:t>Milliardaires</a:t>
          </a:r>
          <a:endParaRPr lang="fr-FR"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4A63B-4418-4BE6-B738-97C6BC0A80B4}" type="datetimeFigureOut">
              <a:rPr lang="fr-FR" smtClean="0"/>
              <a:pPr/>
              <a:t>15/06/2015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C231B-0702-41EB-8D0E-EE6E321C9EA1}" type="slidenum">
              <a:rPr lang="fr-FR" smtClean="0"/>
              <a:pPr/>
              <a:t>‹N°›</a:t>
            </a:fld>
            <a:endParaRPr lang="fr-FR"/>
          </a:p>
        </p:txBody>
      </p:sp>
    </p:spTree>
    <p:extLst>
      <p:ext uri="{BB962C8B-B14F-4D97-AF65-F5344CB8AC3E}">
        <p14:creationId xmlns:p14="http://schemas.microsoft.com/office/powerpoint/2010/main" xmlns="" val="36182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3C231B-0702-41EB-8D0E-EE6E321C9EA1}" type="slidenum">
              <a:rPr lang="fr-FR" smtClean="0"/>
              <a:pPr/>
              <a:t>4</a:t>
            </a:fld>
            <a:endParaRPr lang="fr-FR"/>
          </a:p>
        </p:txBody>
      </p:sp>
    </p:spTree>
    <p:extLst>
      <p:ext uri="{BB962C8B-B14F-4D97-AF65-F5344CB8AC3E}">
        <p14:creationId xmlns:p14="http://schemas.microsoft.com/office/powerpoint/2010/main" xmlns="" val="370622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Mother Jones</a:t>
            </a:r>
            <a:r>
              <a:rPr lang="fr-FR" baseline="0" dirty="0" smtClean="0"/>
              <a:t> extrême gauche; 30% SDF; pas les retraites le + important</a:t>
            </a:r>
            <a:endParaRPr lang="fr-FR" dirty="0"/>
          </a:p>
        </p:txBody>
      </p:sp>
      <p:sp>
        <p:nvSpPr>
          <p:cNvPr id="4" name="Espace réservé du numéro de diapositive 3"/>
          <p:cNvSpPr>
            <a:spLocks noGrp="1"/>
          </p:cNvSpPr>
          <p:nvPr>
            <p:ph type="sldNum" sz="quarter" idx="10"/>
          </p:nvPr>
        </p:nvSpPr>
        <p:spPr/>
        <p:txBody>
          <a:bodyPr/>
          <a:lstStyle/>
          <a:p>
            <a:fld id="{42E2FF82-E159-4842-A465-ADCA99713D2F}" type="slidenum">
              <a:rPr lang="fr-FR" smtClean="0"/>
              <a:pPr/>
              <a:t>9</a:t>
            </a:fld>
            <a:endParaRPr lang="fr-FR"/>
          </a:p>
        </p:txBody>
      </p:sp>
    </p:spTree>
    <p:extLst>
      <p:ext uri="{BB962C8B-B14F-4D97-AF65-F5344CB8AC3E}">
        <p14:creationId xmlns:p14="http://schemas.microsoft.com/office/powerpoint/2010/main" xmlns="" val="427155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Pareto: 80/20</a:t>
            </a:r>
          </a:p>
          <a:p>
            <a:r>
              <a:rPr lang="fr-FR" dirty="0" smtClean="0"/>
              <a:t>Une des grandes lois de la nature: Mandelbrot (fractales et mon colleur à l’X) distribution des galaxies, des cours de bourse, des crues du Nil, des fortunes, de la taille des villes, des bruits dans lignes téléphoniques, etc.</a:t>
            </a:r>
          </a:p>
        </p:txBody>
      </p:sp>
      <p:sp>
        <p:nvSpPr>
          <p:cNvPr id="4" name="Espace réservé du numéro de diapositive 3"/>
          <p:cNvSpPr>
            <a:spLocks noGrp="1"/>
          </p:cNvSpPr>
          <p:nvPr>
            <p:ph type="sldNum" sz="quarter" idx="10"/>
          </p:nvPr>
        </p:nvSpPr>
        <p:spPr/>
        <p:txBody>
          <a:bodyPr/>
          <a:lstStyle/>
          <a:p>
            <a:fld id="{42E2FF82-E159-4842-A465-ADCA99713D2F}" type="slidenum">
              <a:rPr lang="fr-FR" smtClean="0"/>
              <a:pPr/>
              <a:t>10</a:t>
            </a:fld>
            <a:endParaRPr lang="fr-FR"/>
          </a:p>
        </p:txBody>
      </p:sp>
    </p:spTree>
    <p:extLst>
      <p:ext uri="{BB962C8B-B14F-4D97-AF65-F5344CB8AC3E}">
        <p14:creationId xmlns:p14="http://schemas.microsoft.com/office/powerpoint/2010/main" xmlns="" val="176349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au lieu d’ajouter des pauvres, une</a:t>
            </a:r>
            <a:r>
              <a:rPr lang="fr-FR" baseline="0" dirty="0" smtClean="0"/>
              <a:t> partie de la population tombe au chômage, la part des 10% croît. C’est le cas de la </a:t>
            </a:r>
            <a:r>
              <a:rPr lang="fr-FR" baseline="0" smtClean="0"/>
              <a:t>France depuis 2008</a:t>
            </a:r>
            <a:endParaRPr lang="fr-FR" dirty="0"/>
          </a:p>
        </p:txBody>
      </p:sp>
      <p:sp>
        <p:nvSpPr>
          <p:cNvPr id="4" name="Espace réservé du numéro de diapositive 3"/>
          <p:cNvSpPr>
            <a:spLocks noGrp="1"/>
          </p:cNvSpPr>
          <p:nvPr>
            <p:ph type="sldNum" sz="quarter" idx="10"/>
          </p:nvPr>
        </p:nvSpPr>
        <p:spPr/>
        <p:txBody>
          <a:bodyPr/>
          <a:lstStyle/>
          <a:p>
            <a:fld id="{42E2FF82-E159-4842-A465-ADCA99713D2F}" type="slidenum">
              <a:rPr lang="fr-FR" smtClean="0"/>
              <a:pPr/>
              <a:t>16</a:t>
            </a:fld>
            <a:endParaRPr lang="fr-FR"/>
          </a:p>
        </p:txBody>
      </p:sp>
    </p:spTree>
    <p:extLst>
      <p:ext uri="{BB962C8B-B14F-4D97-AF65-F5344CB8AC3E}">
        <p14:creationId xmlns:p14="http://schemas.microsoft.com/office/powerpoint/2010/main" xmlns="" val="309293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3%</a:t>
            </a:r>
            <a:r>
              <a:rPr lang="fr-FR" baseline="0" dirty="0" smtClean="0"/>
              <a:t> - 1,2 %= 1,8%</a:t>
            </a:r>
            <a:endParaRPr lang="fr-FR" dirty="0"/>
          </a:p>
        </p:txBody>
      </p:sp>
      <p:sp>
        <p:nvSpPr>
          <p:cNvPr id="4" name="Espace réservé du numéro de diapositive 3"/>
          <p:cNvSpPr>
            <a:spLocks noGrp="1"/>
          </p:cNvSpPr>
          <p:nvPr>
            <p:ph type="sldNum" sz="quarter" idx="10"/>
          </p:nvPr>
        </p:nvSpPr>
        <p:spPr/>
        <p:txBody>
          <a:bodyPr/>
          <a:lstStyle/>
          <a:p>
            <a:fld id="{B0070749-ED48-4484-BCBC-30A70057D4AA}" type="slidenum">
              <a:rPr lang="fr-FR" smtClean="0"/>
              <a:pPr/>
              <a:t>18</a:t>
            </a:fld>
            <a:endParaRPr lang="fr-FR"/>
          </a:p>
        </p:txBody>
      </p:sp>
    </p:spTree>
    <p:extLst>
      <p:ext uri="{BB962C8B-B14F-4D97-AF65-F5344CB8AC3E}">
        <p14:creationId xmlns:p14="http://schemas.microsoft.com/office/powerpoint/2010/main" xmlns="" val="563793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83C231B-0702-41EB-8D0E-EE6E321C9EA1}" type="slidenum">
              <a:rPr lang="fr-FR" smtClean="0"/>
              <a:pPr/>
              <a:t>19</a:t>
            </a:fld>
            <a:endParaRPr lang="fr-FR"/>
          </a:p>
        </p:txBody>
      </p:sp>
    </p:spTree>
    <p:extLst>
      <p:ext uri="{BB962C8B-B14F-4D97-AF65-F5344CB8AC3E}">
        <p14:creationId xmlns:p14="http://schemas.microsoft.com/office/powerpoint/2010/main" xmlns="" val="266979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CF340A6-F59E-4339-8EE8-8881EBBC299D}" type="datetime1">
              <a:rPr lang="fr-FR" smtClean="0"/>
              <a:pPr/>
              <a:t>15/06/2015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3011035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0E81E2-693E-453A-A4F2-351349E8D9F1}" type="datetime1">
              <a:rPr lang="fr-FR" smtClean="0"/>
              <a:pPr/>
              <a:t>15/06/2015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374849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D79B92E-C457-47CF-B662-63847B6AF849}" type="datetime1">
              <a:rPr lang="fr-FR" smtClean="0"/>
              <a:pPr/>
              <a:t>15/06/2015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286587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1830F0-0BAA-4D5E-A39D-7CADF89952BD}" type="datetime1">
              <a:rPr lang="fr-FR" smtClean="0"/>
              <a:pPr/>
              <a:t>15/06/2015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sz="2000" b="1">
                <a:solidFill>
                  <a:schemeClr val="tx1"/>
                </a:solidFill>
              </a:defRPr>
            </a:lvl1p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38774960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56B3344-2C26-4D87-84AB-98DFE7544AF2}" type="datetime1">
              <a:rPr lang="fr-FR" smtClean="0"/>
              <a:pPr/>
              <a:t>15/06/2015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197165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599AB9E-11DA-4441-903F-DCEDF3DEA0CA}" type="datetime1">
              <a:rPr lang="fr-FR" smtClean="0"/>
              <a:pPr/>
              <a:t>15/06/2015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210765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0468181-3F58-4211-A531-3526B76397E4}" type="datetime1">
              <a:rPr lang="fr-FR" smtClean="0"/>
              <a:pPr/>
              <a:t>15/06/2015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153844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0CDF73-B50E-4758-9240-E159E239E683}" type="datetime1">
              <a:rPr lang="fr-FR" smtClean="0"/>
              <a:pPr/>
              <a:t>15/06/2015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360028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84201D-C6EF-4A89-B4F7-DD6495B046D9}" type="datetime1">
              <a:rPr lang="fr-FR" smtClean="0"/>
              <a:pPr/>
              <a:t>15/06/2015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366457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66FCEA-8FDC-4E1C-971E-F2153FA73698}" type="datetime1">
              <a:rPr lang="fr-FR" smtClean="0"/>
              <a:pPr/>
              <a:t>15/06/2015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391796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4F9D24B-F062-4292-BDCE-DFBD1EFB7FE4}" type="datetime1">
              <a:rPr lang="fr-FR" smtClean="0"/>
              <a:pPr/>
              <a:t>15/06/2015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382435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49BAC-1E55-4BCA-889E-11CEBC3AB194}" type="datetime1">
              <a:rPr lang="fr-FR" smtClean="0"/>
              <a:pPr/>
              <a:t>15/06/2015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6F2F8-F91C-42A0-8A0C-E7C40E258D34}" type="slidenum">
              <a:rPr lang="fr-FR" smtClean="0"/>
              <a:pPr/>
              <a:t>‹N°›</a:t>
            </a:fld>
            <a:endParaRPr lang="fr-FR"/>
          </a:p>
        </p:txBody>
      </p:sp>
    </p:spTree>
    <p:extLst>
      <p:ext uri="{BB962C8B-B14F-4D97-AF65-F5344CB8AC3E}">
        <p14:creationId xmlns:p14="http://schemas.microsoft.com/office/powerpoint/2010/main" xmlns="" val="318156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2281" y="1796379"/>
            <a:ext cx="9144000" cy="2387600"/>
          </a:xfrm>
        </p:spPr>
        <p:txBody>
          <a:bodyPr/>
          <a:lstStyle/>
          <a:p>
            <a:r>
              <a:rPr lang="fr-FR" dirty="0" smtClean="0"/>
              <a:t>Peut-on ignorer le prix du risque industriel?</a:t>
            </a:r>
            <a:endParaRPr lang="fr-FR" dirty="0"/>
          </a:p>
        </p:txBody>
      </p:sp>
      <p:sp>
        <p:nvSpPr>
          <p:cNvPr id="3" name="Sous-titre 2"/>
          <p:cNvSpPr>
            <a:spLocks noGrp="1"/>
          </p:cNvSpPr>
          <p:nvPr>
            <p:ph type="subTitle" idx="1"/>
          </p:nvPr>
        </p:nvSpPr>
        <p:spPr>
          <a:xfrm>
            <a:off x="1627694" y="4932542"/>
            <a:ext cx="9144000" cy="1655762"/>
          </a:xfrm>
        </p:spPr>
        <p:txBody>
          <a:bodyPr>
            <a:normAutofit/>
          </a:bodyPr>
          <a:lstStyle/>
          <a:p>
            <a:r>
              <a:rPr lang="fr-FR" sz="3200" dirty="0" smtClean="0"/>
              <a:t>Bernard Zimmern</a:t>
            </a:r>
            <a:endParaRPr lang="fr-FR" sz="3200" dirty="0"/>
          </a:p>
        </p:txBody>
      </p:sp>
      <p:sp>
        <p:nvSpPr>
          <p:cNvPr id="4" name="Espace réservé du numéro de diapositive 3"/>
          <p:cNvSpPr>
            <a:spLocks noGrp="1"/>
          </p:cNvSpPr>
          <p:nvPr>
            <p:ph type="sldNum" sz="quarter" idx="12"/>
          </p:nvPr>
        </p:nvSpPr>
        <p:spPr/>
        <p:txBody>
          <a:bodyPr/>
          <a:lstStyle/>
          <a:p>
            <a:endParaRPr lang="fr-FR" dirty="0"/>
          </a:p>
        </p:txBody>
      </p:sp>
      <p:pic>
        <p:nvPicPr>
          <p:cNvPr id="1026" name="Picture 2" descr="logo-IRDE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3703" y="363497"/>
            <a:ext cx="3363246" cy="98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25182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copula de </a:t>
            </a:r>
            <a:r>
              <a:rPr lang="fr-FR" dirty="0" err="1" smtClean="0"/>
              <a:t>Kennickell</a:t>
            </a:r>
            <a:r>
              <a:rPr lang="fr-FR" dirty="0" smtClean="0"/>
              <a:t> d’après le SCF</a:t>
            </a:r>
            <a:endParaRPr lang="fr-FR" dirty="0"/>
          </a:p>
        </p:txBody>
      </p:sp>
      <p:pic>
        <p:nvPicPr>
          <p:cNvPr id="4" name="Espace réservé du contenu 3"/>
          <p:cNvPicPr>
            <a:picLocks noGrp="1" noChangeAspect="1"/>
          </p:cNvPicPr>
          <p:nvPr>
            <p:ph idx="1"/>
          </p:nvPr>
        </p:nvPicPr>
        <p:blipFill>
          <a:blip r:embed="rId3" cstate="print"/>
          <a:stretch>
            <a:fillRect/>
          </a:stretch>
        </p:blipFill>
        <p:spPr>
          <a:xfrm>
            <a:off x="2088410" y="1762561"/>
            <a:ext cx="7355443" cy="4780127"/>
          </a:xfrm>
          <a:prstGeom prst="rect">
            <a:avLst/>
          </a:prstGeo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10</a:t>
            </a:fld>
            <a:endParaRPr lang="fr-FR"/>
          </a:p>
        </p:txBody>
      </p:sp>
    </p:spTree>
    <p:extLst>
      <p:ext uri="{BB962C8B-B14F-4D97-AF65-F5344CB8AC3E}">
        <p14:creationId xmlns:p14="http://schemas.microsoft.com/office/powerpoint/2010/main" xmlns="" val="1356777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Distribution cumulée</a:t>
            </a:r>
            <a:br>
              <a:rPr lang="fr-FR" dirty="0" smtClean="0"/>
            </a:br>
            <a:r>
              <a:rPr lang="fr-FR" dirty="0" smtClean="0"/>
              <a:t>(courbe de Lorenz)</a:t>
            </a:r>
            <a:endParaRPr lang="fr-FR" dirty="0"/>
          </a:p>
        </p:txBody>
      </p:sp>
      <p:pic>
        <p:nvPicPr>
          <p:cNvPr id="4" name="Espace réservé du contenu 3"/>
          <p:cNvPicPr>
            <a:picLocks noGrp="1" noChangeAspect="1"/>
          </p:cNvPicPr>
          <p:nvPr>
            <p:ph idx="1"/>
          </p:nvPr>
        </p:nvPicPr>
        <p:blipFill>
          <a:blip r:embed="rId2" cstate="print"/>
          <a:stretch>
            <a:fillRect/>
          </a:stretch>
        </p:blipFill>
        <p:spPr>
          <a:xfrm>
            <a:off x="3111535" y="1562470"/>
            <a:ext cx="8242265" cy="4793880"/>
          </a:xfrm>
          <a:prstGeom prst="rect">
            <a:avLst/>
          </a:prstGeo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11</a:t>
            </a:fld>
            <a:endParaRPr lang="fr-FR"/>
          </a:p>
        </p:txBody>
      </p:sp>
    </p:spTree>
    <p:extLst>
      <p:ext uri="{BB962C8B-B14F-4D97-AF65-F5344CB8AC3E}">
        <p14:creationId xmlns:p14="http://schemas.microsoft.com/office/powerpoint/2010/main" xmlns="" val="3248300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Les riches s’enrichissent davantage</a:t>
            </a:r>
            <a:endParaRPr lang="fr-FR" dirty="0"/>
          </a:p>
        </p:txBody>
      </p:sp>
      <p:pic>
        <p:nvPicPr>
          <p:cNvPr id="5" name="Espace réservé du contenu 4"/>
          <p:cNvPicPr>
            <a:picLocks noGrp="1" noChangeAspect="1"/>
          </p:cNvPicPr>
          <p:nvPr>
            <p:ph idx="1"/>
          </p:nvPr>
        </p:nvPicPr>
        <p:blipFill>
          <a:blip r:embed="rId2" cstate="print"/>
          <a:stretch>
            <a:fillRect/>
          </a:stretch>
        </p:blipFill>
        <p:spPr>
          <a:xfrm>
            <a:off x="2849732" y="2187573"/>
            <a:ext cx="6601537" cy="4385079"/>
          </a:xfrm>
          <a:prstGeom prst="rect">
            <a:avLst/>
          </a:prstGeo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12</a:t>
            </a:fld>
            <a:endParaRPr lang="fr-FR"/>
          </a:p>
        </p:txBody>
      </p:sp>
    </p:spTree>
    <p:extLst>
      <p:ext uri="{BB962C8B-B14F-4D97-AF65-F5344CB8AC3E}">
        <p14:creationId xmlns:p14="http://schemas.microsoft.com/office/powerpoint/2010/main" xmlns="" val="3016364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53695"/>
            <a:ext cx="10515600" cy="1325563"/>
          </a:xfrm>
        </p:spPr>
        <p:txBody>
          <a:bodyPr>
            <a:normAutofit/>
          </a:bodyPr>
          <a:lstStyle/>
          <a:p>
            <a:pPr algn="ctr"/>
            <a:r>
              <a:rPr lang="fr-FR" dirty="0" smtClean="0"/>
              <a:t>Ajout de pauvres</a:t>
            </a:r>
            <a:br>
              <a:rPr lang="fr-FR" dirty="0" smtClean="0"/>
            </a:br>
            <a:r>
              <a:rPr lang="fr-FR" dirty="0" smtClean="0"/>
              <a:t>augmente la part des 10% </a:t>
            </a:r>
            <a:endParaRPr lang="fr-FR" dirty="0"/>
          </a:p>
        </p:txBody>
      </p:sp>
      <p:pic>
        <p:nvPicPr>
          <p:cNvPr id="5" name="Espace réservé du contenu 4"/>
          <p:cNvPicPr>
            <a:picLocks noGrp="1" noChangeAspect="1"/>
          </p:cNvPicPr>
          <p:nvPr>
            <p:ph idx="1"/>
          </p:nvPr>
        </p:nvPicPr>
        <p:blipFill>
          <a:blip r:embed="rId2" cstate="print"/>
          <a:stretch>
            <a:fillRect/>
          </a:stretch>
        </p:blipFill>
        <p:spPr>
          <a:xfrm>
            <a:off x="1870528" y="1825624"/>
            <a:ext cx="7628904" cy="4876833"/>
          </a:xfrm>
          <a:prstGeom prst="rect">
            <a:avLst/>
          </a:prstGeo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13</a:t>
            </a:fld>
            <a:endParaRPr lang="fr-FR"/>
          </a:p>
        </p:txBody>
      </p:sp>
    </p:spTree>
    <p:extLst>
      <p:ext uri="{BB962C8B-B14F-4D97-AF65-F5344CB8AC3E}">
        <p14:creationId xmlns:p14="http://schemas.microsoft.com/office/powerpoint/2010/main" xmlns="" val="3210684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L’accroissement de population fait croître mécaniquement la part des riches</a:t>
            </a:r>
            <a:endParaRPr lang="fr-FR" dirty="0"/>
          </a:p>
        </p:txBody>
      </p:sp>
      <p:sp>
        <p:nvSpPr>
          <p:cNvPr id="3" name="Espace réservé du contenu 2"/>
          <p:cNvSpPr>
            <a:spLocks noGrp="1"/>
          </p:cNvSpPr>
          <p:nvPr>
            <p:ph idx="1"/>
          </p:nvPr>
        </p:nvSpPr>
        <p:spPr/>
        <p:txBody>
          <a:bodyPr/>
          <a:lstStyle/>
          <a:p>
            <a:r>
              <a:rPr lang="fr-FR" dirty="0"/>
              <a:t>A</a:t>
            </a:r>
            <a:r>
              <a:rPr lang="fr-FR" dirty="0" smtClean="0"/>
              <a:t>ccroître la population fait automatiquement croître dans la même proportion le nombre absolu de personnes figurant dans les 10% (ou tout autre pourcentage) et automatiquement leur part dans la fortune totale augmente.</a:t>
            </a:r>
          </a:p>
          <a:p>
            <a:r>
              <a:rPr lang="fr-FR" dirty="0" smtClean="0"/>
              <a:t>Par exemple, 10% de la population américaine représente 2,2 millions de personnes en </a:t>
            </a:r>
            <a:r>
              <a:rPr lang="fr-FR" dirty="0"/>
              <a:t>1980 </a:t>
            </a:r>
            <a:r>
              <a:rPr lang="fr-FR" dirty="0" smtClean="0"/>
              <a:t>mais </a:t>
            </a:r>
            <a:r>
              <a:rPr lang="fr-FR" dirty="0"/>
              <a:t>3,1 </a:t>
            </a:r>
            <a:r>
              <a:rPr lang="fr-FR" dirty="0" smtClean="0"/>
              <a:t>millions en 2010; si l’accroissement de population se fait essentiellement de personnes sans fortunes, 3,1 millions ont une part plus importante de la fortune totale que 2,2.</a:t>
            </a:r>
          </a:p>
          <a:p>
            <a:r>
              <a:rPr lang="fr-FR" dirty="0" smtClean="0"/>
              <a:t>En utilisant la distribution de Lorenz des USA, cette part passe bien de 30%  à 33% comme mesuré par Piketty.</a:t>
            </a:r>
            <a:endParaRPr lang="fr-FR" dirty="0"/>
          </a:p>
        </p:txBody>
      </p:sp>
      <p:sp>
        <p:nvSpPr>
          <p:cNvPr id="4" name="Espace réservé du numéro de diapositive 3"/>
          <p:cNvSpPr>
            <a:spLocks noGrp="1"/>
          </p:cNvSpPr>
          <p:nvPr>
            <p:ph type="sldNum" sz="quarter" idx="12"/>
          </p:nvPr>
        </p:nvSpPr>
        <p:spPr/>
        <p:txBody>
          <a:bodyPr/>
          <a:lstStyle/>
          <a:p>
            <a:fld id="{B236F2F8-F91C-42A0-8A0C-E7C40E258D34}" type="slidenum">
              <a:rPr lang="fr-FR" smtClean="0"/>
              <a:pPr/>
              <a:t>14</a:t>
            </a:fld>
            <a:endParaRPr lang="fr-FR"/>
          </a:p>
        </p:txBody>
      </p:sp>
    </p:spTree>
    <p:extLst>
      <p:ext uri="{BB962C8B-B14F-4D97-AF65-F5344CB8AC3E}">
        <p14:creationId xmlns:p14="http://schemas.microsoft.com/office/powerpoint/2010/main" xmlns="" val="4034070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     Parallélisme immigration US &amp; inégalités </a:t>
            </a:r>
            <a:r>
              <a:rPr lang="fr-FR" sz="2000" dirty="0" smtClean="0"/>
              <a:t>(</a:t>
            </a:r>
            <a:r>
              <a:rPr lang="fr-FR" sz="2000" dirty="0"/>
              <a:t>P</a:t>
            </a:r>
            <a:r>
              <a:rPr lang="fr-FR" sz="2000" dirty="0" smtClean="0"/>
              <a:t>iketty)</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49063" y="1557300"/>
            <a:ext cx="7941814" cy="5300700"/>
          </a:xfr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15</a:t>
            </a:fld>
            <a:endParaRPr lang="fr-FR"/>
          </a:p>
        </p:txBody>
      </p:sp>
    </p:spTree>
    <p:extLst>
      <p:ext uri="{BB962C8B-B14F-4D97-AF65-F5344CB8AC3E}">
        <p14:creationId xmlns:p14="http://schemas.microsoft.com/office/powerpoint/2010/main" xmlns="" val="795958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7483" y="239001"/>
            <a:ext cx="10515600" cy="1325563"/>
          </a:xfrm>
        </p:spPr>
        <p:txBody>
          <a:bodyPr/>
          <a:lstStyle/>
          <a:p>
            <a:pPr algn="ctr"/>
            <a:r>
              <a:rPr lang="fr-FR" b="1" dirty="0" smtClean="0"/>
              <a:t/>
            </a:r>
            <a:br>
              <a:rPr lang="fr-FR" b="1" dirty="0" smtClean="0"/>
            </a:br>
            <a:r>
              <a:rPr lang="fr-FR" b="1" dirty="0" smtClean="0"/>
              <a:t>Une vision perverse</a:t>
            </a:r>
            <a:endParaRPr lang="fr-FR" b="1" dirty="0"/>
          </a:p>
        </p:txBody>
      </p:sp>
      <p:sp>
        <p:nvSpPr>
          <p:cNvPr id="3" name="Espace réservé du contenu 2"/>
          <p:cNvSpPr>
            <a:spLocks noGrp="1"/>
          </p:cNvSpPr>
          <p:nvPr>
            <p:ph idx="1"/>
          </p:nvPr>
        </p:nvSpPr>
        <p:spPr>
          <a:xfrm>
            <a:off x="678730" y="1825624"/>
            <a:ext cx="10675070" cy="4923967"/>
          </a:xfrm>
        </p:spPr>
        <p:txBody>
          <a:bodyPr>
            <a:normAutofit/>
          </a:bodyPr>
          <a:lstStyle/>
          <a:p>
            <a:r>
              <a:rPr lang="fr-FR" dirty="0"/>
              <a:t>E</a:t>
            </a:r>
            <a:r>
              <a:rPr lang="fr-FR" dirty="0" smtClean="0"/>
              <a:t>n braquant notre vue sur le haut de la courbe de </a:t>
            </a:r>
            <a:r>
              <a:rPr lang="fr-FR" dirty="0"/>
              <a:t>L</a:t>
            </a:r>
            <a:r>
              <a:rPr lang="fr-FR" dirty="0" smtClean="0"/>
              <a:t>orenz,  Thomas </a:t>
            </a:r>
            <a:r>
              <a:rPr lang="fr-FR" dirty="0"/>
              <a:t>P</a:t>
            </a:r>
            <a:r>
              <a:rPr lang="fr-FR" dirty="0" smtClean="0"/>
              <a:t>iketty nous  a fait croire que les riches s’enrichissaient aux dépends des pauvres.</a:t>
            </a:r>
          </a:p>
          <a:p>
            <a:r>
              <a:rPr lang="fr-FR" dirty="0"/>
              <a:t>M</a:t>
            </a:r>
            <a:r>
              <a:rPr lang="fr-FR" dirty="0" smtClean="0"/>
              <a:t>ais s’il est vrai que les  riches se sont enrichis grâce à </a:t>
            </a:r>
            <a:r>
              <a:rPr lang="fr-FR" dirty="0"/>
              <a:t>leurs </a:t>
            </a:r>
            <a:r>
              <a:rPr lang="fr-FR" dirty="0" smtClean="0"/>
              <a:t>entreprises innovatrices, ils ont permis a la population américaine de passer de 216 millions en 1980 à 310 en 2010,dont 30 millions d’immigrés (85% peu éduqués) en créant 50 millions d’emplois et en faisant passer le Japon puis la Chine de PVD en PD.</a:t>
            </a:r>
          </a:p>
          <a:p>
            <a:r>
              <a:rPr lang="fr-FR" dirty="0"/>
              <a:t>P</a:t>
            </a:r>
            <a:r>
              <a:rPr lang="fr-FR" dirty="0" smtClean="0"/>
              <a:t>iketty nous a fait voir le monde a l’envers et perdre de vue que </a:t>
            </a:r>
            <a:r>
              <a:rPr lang="fr-FR" b="1" u="sng" dirty="0" smtClean="0"/>
              <a:t>l’emploi est au cœur de notre avenir, pas les inégalités.</a:t>
            </a:r>
          </a:p>
          <a:p>
            <a:endParaRPr lang="fr-FR" b="1" u="sng" dirty="0" smtClean="0"/>
          </a:p>
        </p:txBody>
      </p:sp>
      <p:sp>
        <p:nvSpPr>
          <p:cNvPr id="4" name="Espace réservé du numéro de diapositive 3"/>
          <p:cNvSpPr>
            <a:spLocks noGrp="1"/>
          </p:cNvSpPr>
          <p:nvPr>
            <p:ph type="sldNum" sz="quarter" idx="12"/>
          </p:nvPr>
        </p:nvSpPr>
        <p:spPr/>
        <p:txBody>
          <a:bodyPr/>
          <a:lstStyle/>
          <a:p>
            <a:fld id="{B236F2F8-F91C-42A0-8A0C-E7C40E258D34}" type="slidenum">
              <a:rPr lang="fr-FR" smtClean="0"/>
              <a:pPr/>
              <a:t>16</a:t>
            </a:fld>
            <a:endParaRPr lang="fr-FR"/>
          </a:p>
        </p:txBody>
      </p:sp>
    </p:spTree>
    <p:extLst>
      <p:ext uri="{BB962C8B-B14F-4D97-AF65-F5344CB8AC3E}">
        <p14:creationId xmlns:p14="http://schemas.microsoft.com/office/powerpoint/2010/main" xmlns="" val="534475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7979" y="365125"/>
            <a:ext cx="11005008" cy="6492875"/>
          </a:xfrm>
        </p:spPr>
        <p:txBody>
          <a:bodyPr>
            <a:noAutofit/>
          </a:bodyPr>
          <a:lstStyle/>
          <a:p>
            <a:pPr algn="ctr"/>
            <a:r>
              <a:rPr lang="fr-FR" sz="8000" dirty="0" smtClean="0"/>
              <a:t/>
            </a:r>
            <a:br>
              <a:rPr lang="fr-FR" sz="8000" dirty="0" smtClean="0"/>
            </a:br>
            <a:r>
              <a:rPr lang="fr-FR" dirty="0" smtClean="0"/>
              <a:t>2</a:t>
            </a:r>
            <a:r>
              <a:rPr lang="fr-FR" baseline="30000" dirty="0" smtClean="0"/>
              <a:t>ème</a:t>
            </a:r>
            <a:r>
              <a:rPr lang="fr-FR" dirty="0" smtClean="0"/>
              <a:t> partie</a:t>
            </a:r>
            <a:r>
              <a:rPr lang="fr-FR" sz="8000" dirty="0"/>
              <a:t/>
            </a:r>
            <a:br>
              <a:rPr lang="fr-FR" sz="8000" dirty="0"/>
            </a:br>
            <a:r>
              <a:rPr lang="fr-FR" sz="8000" b="1" dirty="0" smtClean="0"/>
              <a:t>Nous avons besoin des riches pour créer des emplois</a:t>
            </a:r>
            <a:endParaRPr lang="fr-FR" sz="8000" b="1" dirty="0"/>
          </a:p>
        </p:txBody>
      </p:sp>
      <p:sp>
        <p:nvSpPr>
          <p:cNvPr id="2" name="Espace réservé du numéro de diapositive 1"/>
          <p:cNvSpPr>
            <a:spLocks noGrp="1"/>
          </p:cNvSpPr>
          <p:nvPr>
            <p:ph type="sldNum" sz="quarter" idx="12"/>
          </p:nvPr>
        </p:nvSpPr>
        <p:spPr/>
        <p:txBody>
          <a:bodyPr/>
          <a:lstStyle/>
          <a:p>
            <a:fld id="{B236F2F8-F91C-42A0-8A0C-E7C40E258D34}" type="slidenum">
              <a:rPr lang="fr-FR" smtClean="0"/>
              <a:pPr/>
              <a:t>17</a:t>
            </a:fld>
            <a:endParaRPr lang="fr-FR"/>
          </a:p>
        </p:txBody>
      </p:sp>
    </p:spTree>
    <p:extLst>
      <p:ext uri="{BB962C8B-B14F-4D97-AF65-F5344CB8AC3E}">
        <p14:creationId xmlns:p14="http://schemas.microsoft.com/office/powerpoint/2010/main" xmlns="" val="4024152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Les entreprises existantes perdent des emplois</a:t>
            </a:r>
            <a:endParaRPr lang="fr-FR" b="1" dirty="0"/>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85952" y="1751269"/>
            <a:ext cx="4805855" cy="4696769"/>
          </a:xfrm>
        </p:spPr>
      </p:pic>
      <p:sp>
        <p:nvSpPr>
          <p:cNvPr id="5" name="ZoneTexte 4"/>
          <p:cNvSpPr txBox="1"/>
          <p:nvPr/>
        </p:nvSpPr>
        <p:spPr>
          <a:xfrm>
            <a:off x="5896304" y="1923280"/>
            <a:ext cx="5959022" cy="5170646"/>
          </a:xfrm>
          <a:prstGeom prst="rect">
            <a:avLst/>
          </a:prstGeom>
          <a:noFill/>
        </p:spPr>
        <p:txBody>
          <a:bodyPr wrap="square" rtlCol="0">
            <a:spAutoFit/>
          </a:bodyPr>
          <a:lstStyle/>
          <a:p>
            <a:r>
              <a:rPr lang="fr-FR" sz="3000" dirty="0" smtClean="0"/>
              <a:t>- Obsolescence technologique</a:t>
            </a:r>
          </a:p>
          <a:p>
            <a:r>
              <a:rPr lang="fr-FR" sz="3000" dirty="0" smtClean="0"/>
              <a:t>- Concurrence des PVD: ils copient, nous devons inventer</a:t>
            </a:r>
          </a:p>
          <a:p>
            <a:r>
              <a:rPr lang="fr-FR" sz="3000" dirty="0" smtClean="0"/>
              <a:t>- Les étatistes multiplient les interventions paralysantes pour justifier leur existence</a:t>
            </a:r>
          </a:p>
          <a:p>
            <a:r>
              <a:rPr lang="fr-FR" sz="3000" dirty="0" smtClean="0"/>
              <a:t>- Le mythe de la redistribution du riche au pauvre: 1,3% sur 55% mais 9% de plus que USA pour fonction publique</a:t>
            </a:r>
          </a:p>
          <a:p>
            <a:pPr marL="571500" indent="-571500">
              <a:buFontTx/>
              <a:buChar char="-"/>
            </a:pPr>
            <a:endParaRPr lang="fr-FR" sz="3000" dirty="0"/>
          </a:p>
        </p:txBody>
      </p:sp>
      <p:sp>
        <p:nvSpPr>
          <p:cNvPr id="3" name="Espace réservé du numéro de diapositive 2"/>
          <p:cNvSpPr>
            <a:spLocks noGrp="1"/>
          </p:cNvSpPr>
          <p:nvPr>
            <p:ph type="sldNum" sz="quarter" idx="12"/>
          </p:nvPr>
        </p:nvSpPr>
        <p:spPr/>
        <p:txBody>
          <a:bodyPr/>
          <a:lstStyle/>
          <a:p>
            <a:fld id="{B236F2F8-F91C-42A0-8A0C-E7C40E258D34}" type="slidenum">
              <a:rPr lang="fr-FR" smtClean="0"/>
              <a:pPr/>
              <a:t>18</a:t>
            </a:fld>
            <a:endParaRPr lang="fr-FR" dirty="0"/>
          </a:p>
        </p:txBody>
      </p:sp>
    </p:spTree>
    <p:extLst>
      <p:ext uri="{BB962C8B-B14F-4D97-AF65-F5344CB8AC3E}">
        <p14:creationId xmlns:p14="http://schemas.microsoft.com/office/powerpoint/2010/main" xmlns="" val="1826787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235" y="204870"/>
            <a:ext cx="10515600" cy="1325563"/>
          </a:xfrm>
        </p:spPr>
        <p:txBody>
          <a:bodyPr>
            <a:normAutofit/>
          </a:bodyPr>
          <a:lstStyle/>
          <a:p>
            <a:pPr algn="ctr"/>
            <a:r>
              <a:rPr lang="fr-FR" dirty="0" smtClean="0"/>
              <a:t>La grande famille des créateurs financeurs</a:t>
            </a:r>
            <a:endParaRPr lang="fr-FR" dirty="0"/>
          </a:p>
        </p:txBody>
      </p:sp>
      <p:sp>
        <p:nvSpPr>
          <p:cNvPr id="3" name="Espace réservé du contenu 2"/>
          <p:cNvSpPr>
            <a:spLocks noGrp="1"/>
          </p:cNvSpPr>
          <p:nvPr>
            <p:ph idx="1"/>
          </p:nvPr>
        </p:nvSpPr>
        <p:spPr>
          <a:xfrm>
            <a:off x="928731" y="1596218"/>
            <a:ext cx="10144026" cy="4150199"/>
          </a:xfrm>
        </p:spPr>
        <p:txBody>
          <a:bodyPr>
            <a:noAutofit/>
          </a:bodyPr>
          <a:lstStyle/>
          <a:p>
            <a:r>
              <a:rPr lang="fr-FR" sz="2600" dirty="0"/>
              <a:t>Les créations d’entreprises de croissance demandent des </a:t>
            </a:r>
            <a:r>
              <a:rPr lang="fr-FR" sz="2600" dirty="0" smtClean="0"/>
              <a:t>fonds (20.000 </a:t>
            </a:r>
            <a:r>
              <a:rPr lang="fr-FR" sz="2600" dirty="0"/>
              <a:t>€/</a:t>
            </a:r>
            <a:r>
              <a:rPr lang="fr-FR" sz="2600" dirty="0" smtClean="0"/>
              <a:t>emploi)</a:t>
            </a:r>
          </a:p>
          <a:p>
            <a:r>
              <a:rPr lang="fr-FR" sz="2600" dirty="0" smtClean="0"/>
              <a:t>Entre la famille (&lt;100.000 €) et le capital-risque( &gt;1 million), il n’y a pas d’organisme qui puisse intervenir massivement.</a:t>
            </a:r>
          </a:p>
          <a:p>
            <a:r>
              <a:rPr lang="fr-FR" sz="2600" dirty="0"/>
              <a:t>I</a:t>
            </a:r>
            <a:r>
              <a:rPr lang="fr-FR" sz="2600" dirty="0" smtClean="0"/>
              <a:t>l faut des financeurs privés, les Business </a:t>
            </a:r>
            <a:r>
              <a:rPr lang="fr-FR" sz="2600" dirty="0" err="1" smtClean="0"/>
              <a:t>Angels</a:t>
            </a:r>
            <a:r>
              <a:rPr lang="fr-FR" sz="2600" dirty="0" smtClean="0"/>
              <a:t>, dont 70 </a:t>
            </a:r>
            <a:r>
              <a:rPr lang="fr-FR" sz="2600" dirty="0"/>
              <a:t>à 80% </a:t>
            </a:r>
            <a:r>
              <a:rPr lang="fr-FR" sz="2600" dirty="0" smtClean="0"/>
              <a:t>sont eux-mêmes des entrepreneurs ayant réussi et expérimentés</a:t>
            </a:r>
          </a:p>
          <a:p>
            <a:r>
              <a:rPr lang="fr-FR" sz="2600" dirty="0" smtClean="0"/>
              <a:t>Ils investissent 25 </a:t>
            </a:r>
            <a:r>
              <a:rPr lang="fr-FR" sz="2600" dirty="0"/>
              <a:t>milliards </a:t>
            </a:r>
            <a:r>
              <a:rPr lang="fr-FR" sz="2600" dirty="0" smtClean="0"/>
              <a:t>aux USA </a:t>
            </a:r>
            <a:r>
              <a:rPr lang="fr-FR" sz="2600" dirty="0"/>
              <a:t>et </a:t>
            </a:r>
            <a:r>
              <a:rPr lang="fr-FR" sz="2600" dirty="0" smtClean="0"/>
              <a:t>leur absence en France se traduit par un trou de </a:t>
            </a:r>
            <a:r>
              <a:rPr lang="fr-FR" sz="2600" dirty="0"/>
              <a:t>4 milliards </a:t>
            </a:r>
            <a:r>
              <a:rPr lang="fr-FR" sz="2600" dirty="0" smtClean="0"/>
              <a:t>d’euros.</a:t>
            </a:r>
            <a:endParaRPr lang="fr-FR" sz="2600" dirty="0"/>
          </a:p>
          <a:p>
            <a:pPr marL="0" indent="0">
              <a:buNone/>
            </a:pPr>
            <a:endParaRPr lang="fr-FR" sz="2000" dirty="0"/>
          </a:p>
          <a:p>
            <a:r>
              <a:rPr lang="fr-FR" sz="2600" dirty="0"/>
              <a:t>L</a:t>
            </a:r>
            <a:r>
              <a:rPr lang="fr-FR" sz="2600" dirty="0" smtClean="0"/>
              <a:t>e </a:t>
            </a:r>
            <a:r>
              <a:rPr lang="fr-FR" sz="2600" dirty="0"/>
              <a:t>risque financier est énorme: 50% </a:t>
            </a:r>
            <a:r>
              <a:rPr lang="fr-FR" sz="2600" dirty="0" smtClean="0"/>
              <a:t>des nouvelles entreprises disparues </a:t>
            </a:r>
            <a:r>
              <a:rPr lang="fr-FR" sz="2600" dirty="0"/>
              <a:t>en 5 </a:t>
            </a:r>
            <a:r>
              <a:rPr lang="fr-FR" sz="2600" dirty="0" smtClean="0"/>
              <a:t>ans</a:t>
            </a:r>
          </a:p>
          <a:p>
            <a:r>
              <a:rPr lang="fr-FR" sz="2600" dirty="0" smtClean="0"/>
              <a:t>Le </a:t>
            </a:r>
            <a:r>
              <a:rPr lang="fr-FR" sz="2600" dirty="0"/>
              <a:t>rôle de l’Etat est d’agir en soutien par la fiscalité: </a:t>
            </a:r>
            <a:r>
              <a:rPr lang="fr-FR" sz="2600" dirty="0" err="1"/>
              <a:t>SubS</a:t>
            </a:r>
            <a:r>
              <a:rPr lang="fr-FR" sz="2600" dirty="0"/>
              <a:t> (USA), EIS (</a:t>
            </a:r>
            <a:r>
              <a:rPr lang="fr-FR" sz="2600" dirty="0" smtClean="0"/>
              <a:t>UK)</a:t>
            </a:r>
          </a:p>
          <a:p>
            <a:endParaRPr lang="fr-FR" sz="2600" dirty="0"/>
          </a:p>
        </p:txBody>
      </p:sp>
      <p:sp>
        <p:nvSpPr>
          <p:cNvPr id="4" name="Espace réservé du numéro de diapositive 3"/>
          <p:cNvSpPr>
            <a:spLocks noGrp="1"/>
          </p:cNvSpPr>
          <p:nvPr>
            <p:ph type="sldNum" sz="quarter" idx="12"/>
          </p:nvPr>
        </p:nvSpPr>
        <p:spPr/>
        <p:txBody>
          <a:bodyPr/>
          <a:lstStyle/>
          <a:p>
            <a:fld id="{B236F2F8-F91C-42A0-8A0C-E7C40E258D34}" type="slidenum">
              <a:rPr lang="fr-FR" smtClean="0"/>
              <a:pPr/>
              <a:t>19</a:t>
            </a:fld>
            <a:endParaRPr lang="fr-FR"/>
          </a:p>
        </p:txBody>
      </p:sp>
    </p:spTree>
    <p:extLst>
      <p:ext uri="{BB962C8B-B14F-4D97-AF65-F5344CB8AC3E}">
        <p14:creationId xmlns:p14="http://schemas.microsoft.com/office/powerpoint/2010/main" xmlns="" val="1935286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Peut-on ignorer le prix du risque industriel ?</a:t>
            </a:r>
            <a:endParaRPr lang="fr-FR" dirty="0"/>
          </a:p>
        </p:txBody>
      </p:sp>
      <p:sp>
        <p:nvSpPr>
          <p:cNvPr id="3" name="Espace réservé du contenu 2"/>
          <p:cNvSpPr>
            <a:spLocks noGrp="1"/>
          </p:cNvSpPr>
          <p:nvPr>
            <p:ph idx="1"/>
          </p:nvPr>
        </p:nvSpPr>
        <p:spPr/>
        <p:txBody>
          <a:bodyPr>
            <a:normAutofit/>
          </a:bodyPr>
          <a:lstStyle/>
          <a:p>
            <a:r>
              <a:rPr lang="fr-FR" dirty="0" smtClean="0"/>
              <a:t>C’est le titre du sujet que je devais traiter et que je traiterai dans une seconde partie</a:t>
            </a:r>
          </a:p>
          <a:p>
            <a:r>
              <a:rPr lang="fr-FR" dirty="0" smtClean="0"/>
              <a:t>Mais je suis tombé récemment sur une explication de la montée des inégalités observée par Piketty &amp; Co., explication qui jette un jour nouveau sur la montée des inégalités.</a:t>
            </a:r>
          </a:p>
          <a:p>
            <a:r>
              <a:rPr lang="fr-FR" dirty="0" smtClean="0"/>
              <a:t>Elle prouve qu’aux USA et dans les pays dynamiques d’Europe, les </a:t>
            </a:r>
            <a:r>
              <a:rPr lang="fr-FR" u="sng" dirty="0" smtClean="0"/>
              <a:t>inégalités augmentent non pas parce que les riches s’enrichissent aux dépends des pauvres mais parce que ces pays accueillent un nombre croissant de pauvres qu’ils font sortir de la misère en leur procurant du travail.</a:t>
            </a:r>
          </a:p>
        </p:txBody>
      </p:sp>
      <p:sp>
        <p:nvSpPr>
          <p:cNvPr id="4" name="Espace réservé du numéro de diapositive 3"/>
          <p:cNvSpPr>
            <a:spLocks noGrp="1"/>
          </p:cNvSpPr>
          <p:nvPr>
            <p:ph type="sldNum" sz="quarter" idx="12"/>
          </p:nvPr>
        </p:nvSpPr>
        <p:spPr/>
        <p:txBody>
          <a:bodyPr/>
          <a:lstStyle/>
          <a:p>
            <a:fld id="{B236F2F8-F91C-42A0-8A0C-E7C40E258D34}" type="slidenum">
              <a:rPr lang="fr-FR" smtClean="0"/>
              <a:pPr/>
              <a:t>2</a:t>
            </a:fld>
            <a:endParaRPr lang="fr-FR"/>
          </a:p>
        </p:txBody>
      </p:sp>
    </p:spTree>
    <p:extLst>
      <p:ext uri="{BB962C8B-B14F-4D97-AF65-F5344CB8AC3E}">
        <p14:creationId xmlns:p14="http://schemas.microsoft.com/office/powerpoint/2010/main" xmlns="" val="3776210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Les seuls bons investisseurs sont entrepreneurs; ces entrepreneurs sont des riches</a:t>
            </a:r>
            <a:endParaRPr lang="fr-FR" dirty="0"/>
          </a:p>
        </p:txBody>
      </p:sp>
      <p:pic>
        <p:nvPicPr>
          <p:cNvPr id="4" name="Espace réservé du contenu 3" descr="C:\Users\Bernard\Documents\AC.Irina\graph3.pn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4854" y="2151484"/>
            <a:ext cx="4997670" cy="4095264"/>
          </a:xfrm>
          <a:prstGeom prst="rect">
            <a:avLst/>
          </a:prstGeom>
          <a:noFill/>
          <a:ln>
            <a:noFill/>
          </a:ln>
        </p:spPr>
      </p:pic>
      <p:sp>
        <p:nvSpPr>
          <p:cNvPr id="5" name="ZoneTexte 4"/>
          <p:cNvSpPr txBox="1"/>
          <p:nvPr/>
        </p:nvSpPr>
        <p:spPr>
          <a:xfrm>
            <a:off x="5864772" y="2037522"/>
            <a:ext cx="6082063" cy="3877985"/>
          </a:xfrm>
          <a:prstGeom prst="rect">
            <a:avLst/>
          </a:prstGeom>
          <a:noFill/>
        </p:spPr>
        <p:txBody>
          <a:bodyPr wrap="square" rtlCol="0">
            <a:spAutoFit/>
          </a:bodyPr>
          <a:lstStyle/>
          <a:p>
            <a:pPr marL="285750" indent="-285750">
              <a:spcAft>
                <a:spcPts val="1800"/>
              </a:spcAft>
              <a:buFontTx/>
              <a:buChar char="-"/>
            </a:pPr>
            <a:r>
              <a:rPr lang="fr-FR" sz="2400" dirty="0" smtClean="0"/>
              <a:t>Les seuls à y réussir sont les </a:t>
            </a:r>
            <a:r>
              <a:rPr lang="fr-FR" sz="2400" b="1" dirty="0" smtClean="0"/>
              <a:t>Business </a:t>
            </a:r>
            <a:r>
              <a:rPr lang="fr-FR" sz="2400" b="1" dirty="0" err="1" smtClean="0"/>
              <a:t>Angels</a:t>
            </a:r>
            <a:r>
              <a:rPr lang="fr-FR" sz="2400" dirty="0" smtClean="0"/>
              <a:t>, des petits riches, mettons de 2 à 20 millions de fortune, </a:t>
            </a:r>
            <a:r>
              <a:rPr lang="fr-FR" sz="2400" b="1" u="sng" dirty="0" smtClean="0"/>
              <a:t>le gros du 1%</a:t>
            </a:r>
            <a:r>
              <a:rPr lang="fr-FR" sz="2400" dirty="0" smtClean="0"/>
              <a:t> des plus riches</a:t>
            </a:r>
          </a:p>
          <a:p>
            <a:pPr marL="285750" indent="-285750">
              <a:spcAft>
                <a:spcPts val="1800"/>
              </a:spcAft>
              <a:buFontTx/>
              <a:buChar char="-"/>
            </a:pPr>
            <a:r>
              <a:rPr lang="fr-FR" sz="2400" b="1" u="sng" dirty="0" smtClean="0"/>
              <a:t>70 à 80% des BA sont eux-mêmes des entrepreneurs</a:t>
            </a:r>
          </a:p>
          <a:p>
            <a:pPr marL="285750" indent="-285750">
              <a:buFontTx/>
              <a:buChar char="-"/>
            </a:pPr>
            <a:r>
              <a:rPr lang="fr-FR" sz="2400" dirty="0" smtClean="0"/>
              <a:t>L’ANVAR: 200 millions francs de pertes en 1978, 261 millions de pertes en 2005. Sur 100 mis par l’Etat, 40 perdus, 30 en frais, reste 30. Les BA gagnent +25% par an.</a:t>
            </a:r>
            <a:endParaRPr lang="fr-FR" sz="2400" dirty="0"/>
          </a:p>
        </p:txBody>
      </p:sp>
      <p:sp>
        <p:nvSpPr>
          <p:cNvPr id="3" name="Espace réservé du numéro de diapositive 2"/>
          <p:cNvSpPr>
            <a:spLocks noGrp="1"/>
          </p:cNvSpPr>
          <p:nvPr>
            <p:ph type="sldNum" sz="quarter" idx="12"/>
          </p:nvPr>
        </p:nvSpPr>
        <p:spPr/>
        <p:txBody>
          <a:bodyPr/>
          <a:lstStyle/>
          <a:p>
            <a:fld id="{B236F2F8-F91C-42A0-8A0C-E7C40E258D34}" type="slidenum">
              <a:rPr lang="fr-FR" smtClean="0"/>
              <a:pPr/>
              <a:t>20</a:t>
            </a:fld>
            <a:endParaRPr lang="fr-FR"/>
          </a:p>
        </p:txBody>
      </p:sp>
    </p:spTree>
    <p:extLst>
      <p:ext uri="{BB962C8B-B14F-4D97-AF65-F5344CB8AC3E}">
        <p14:creationId xmlns:p14="http://schemas.microsoft.com/office/powerpoint/2010/main" xmlns="" val="3553091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1% dans l’investissement américain</a:t>
            </a:r>
            <a:endParaRPr lang="fr-FR" dirty="0"/>
          </a:p>
        </p:txBody>
      </p:sp>
      <p:graphicFrame>
        <p:nvGraphicFramePr>
          <p:cNvPr id="4" name="Espace réservé du contenu 5"/>
          <p:cNvGraphicFramePr>
            <a:graphicFrameLocks noGrp="1"/>
          </p:cNvGraphicFramePr>
          <p:nvPr>
            <p:ph idx="1"/>
            <p:extLst>
              <p:ext uri="{D42A27DB-BD31-4B8C-83A1-F6EECF244321}">
                <p14:modId xmlns:p14="http://schemas.microsoft.com/office/powerpoint/2010/main" xmlns="" val="1297325960"/>
              </p:ext>
            </p:extLst>
          </p:nvPr>
        </p:nvGraphicFramePr>
        <p:xfrm>
          <a:off x="252248" y="1666945"/>
          <a:ext cx="5374020" cy="4875745"/>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2139856" y="2404809"/>
            <a:ext cx="941989" cy="369332"/>
          </a:xfrm>
          <a:prstGeom prst="rect">
            <a:avLst/>
          </a:prstGeom>
          <a:noFill/>
        </p:spPr>
        <p:txBody>
          <a:bodyPr wrap="none" rtlCol="0">
            <a:spAutoFit/>
          </a:bodyPr>
          <a:lstStyle/>
          <a:p>
            <a:r>
              <a:rPr lang="fr-FR" dirty="0" smtClean="0"/>
              <a:t>Total US</a:t>
            </a: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12068" y="2053743"/>
            <a:ext cx="5738649" cy="4173636"/>
          </a:xfrm>
          <a:prstGeom prst="rect">
            <a:avLst/>
          </a:prstGeom>
        </p:spPr>
      </p:pic>
      <p:sp>
        <p:nvSpPr>
          <p:cNvPr id="7" name="Espace réservé du numéro de diapositive 6"/>
          <p:cNvSpPr>
            <a:spLocks noGrp="1"/>
          </p:cNvSpPr>
          <p:nvPr>
            <p:ph type="sldNum" sz="quarter" idx="12"/>
          </p:nvPr>
        </p:nvSpPr>
        <p:spPr/>
        <p:txBody>
          <a:bodyPr/>
          <a:lstStyle/>
          <a:p>
            <a:fld id="{B236F2F8-F91C-42A0-8A0C-E7C40E258D34}" type="slidenum">
              <a:rPr lang="fr-FR" smtClean="0"/>
              <a:pPr/>
              <a:t>21</a:t>
            </a:fld>
            <a:endParaRPr lang="fr-FR"/>
          </a:p>
        </p:txBody>
      </p:sp>
    </p:spTree>
    <p:extLst>
      <p:ext uri="{BB962C8B-B14F-4D97-AF65-F5344CB8AC3E}">
        <p14:creationId xmlns:p14="http://schemas.microsoft.com/office/powerpoint/2010/main" xmlns="" val="1997893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rôle du 1% dans les créations</a:t>
            </a:r>
            <a:endParaRPr lang="fr-FR" dirty="0"/>
          </a:p>
        </p:txBody>
      </p:sp>
      <p:pic>
        <p:nvPicPr>
          <p:cNvPr id="4" name="Espace réservé du contenu 3"/>
          <p:cNvPicPr>
            <a:picLocks noGrp="1" noChangeAspect="1"/>
          </p:cNvPicPr>
          <p:nvPr>
            <p:ph idx="1"/>
          </p:nvPr>
        </p:nvPicPr>
        <p:blipFill>
          <a:blip r:embed="rId2" cstate="print"/>
          <a:stretch>
            <a:fillRect/>
          </a:stretch>
        </p:blipFill>
        <p:spPr>
          <a:xfrm>
            <a:off x="228698" y="1926119"/>
            <a:ext cx="5898620" cy="4351338"/>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90443" y="1690687"/>
            <a:ext cx="6307159" cy="48894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a:xfrm>
            <a:off x="8847083" y="6492875"/>
            <a:ext cx="2743200" cy="365125"/>
          </a:xfrm>
        </p:spPr>
        <p:txBody>
          <a:bodyPr/>
          <a:lstStyle/>
          <a:p>
            <a:fld id="{B236F2F8-F91C-42A0-8A0C-E7C40E258D34}" type="slidenum">
              <a:rPr lang="fr-FR" smtClean="0"/>
              <a:pPr/>
              <a:t>22</a:t>
            </a:fld>
            <a:endParaRPr lang="fr-FR" dirty="0"/>
          </a:p>
        </p:txBody>
      </p:sp>
    </p:spTree>
    <p:extLst>
      <p:ext uri="{BB962C8B-B14F-4D97-AF65-F5344CB8AC3E}">
        <p14:creationId xmlns:p14="http://schemas.microsoft.com/office/powerpoint/2010/main" xmlns="" val="3900027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Le bilan sur les entreprises et l’emploi</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84062" y="1560786"/>
            <a:ext cx="8932493" cy="5061074"/>
          </a:xfr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23</a:t>
            </a:fld>
            <a:endParaRPr lang="fr-FR"/>
          </a:p>
        </p:txBody>
      </p:sp>
    </p:spTree>
    <p:extLst>
      <p:ext uri="{BB962C8B-B14F-4D97-AF65-F5344CB8AC3E}">
        <p14:creationId xmlns:p14="http://schemas.microsoft.com/office/powerpoint/2010/main" xmlns="" val="4029588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800" b="1" dirty="0" smtClean="0"/>
              <a:t>Bercy</a:t>
            </a:r>
            <a:r>
              <a:rPr lang="fr-FR" dirty="0" smtClean="0"/>
              <a:t>: l’égalité suivant Piketty, plutôt que pousser les riches à s’enrichir en investissant</a:t>
            </a:r>
            <a:endParaRPr lang="fr-FR" dirty="0"/>
          </a:p>
        </p:txBody>
      </p:sp>
      <p:pic>
        <p:nvPicPr>
          <p:cNvPr id="4" name="Espace réservé du contenu 3"/>
          <p:cNvPicPr>
            <a:picLocks noGrp="1" noChangeAspect="1"/>
          </p:cNvPicPr>
          <p:nvPr>
            <p:ph idx="1"/>
          </p:nvPr>
        </p:nvPicPr>
        <p:blipFill>
          <a:blip r:embed="rId2" cstate="print"/>
          <a:stretch>
            <a:fillRect/>
          </a:stretch>
        </p:blipFill>
        <p:spPr>
          <a:xfrm>
            <a:off x="825778" y="2042620"/>
            <a:ext cx="3120367" cy="4351338"/>
          </a:xfrm>
          <a:prstGeom prst="rect">
            <a:avLst/>
          </a:prstGeom>
        </p:spPr>
      </p:pic>
      <p:sp>
        <p:nvSpPr>
          <p:cNvPr id="5" name="ZoneTexte 4"/>
          <p:cNvSpPr txBox="1"/>
          <p:nvPr/>
        </p:nvSpPr>
        <p:spPr>
          <a:xfrm>
            <a:off x="4611757" y="2233130"/>
            <a:ext cx="6867939" cy="3970318"/>
          </a:xfrm>
          <a:prstGeom prst="rect">
            <a:avLst/>
          </a:prstGeom>
          <a:noFill/>
        </p:spPr>
        <p:txBody>
          <a:bodyPr wrap="square" rtlCol="0">
            <a:spAutoFit/>
          </a:bodyPr>
          <a:lstStyle/>
          <a:p>
            <a:pPr marL="285750" indent="-285750">
              <a:buFontTx/>
              <a:buChar char="-"/>
            </a:pPr>
            <a:r>
              <a:rPr lang="fr-FR" sz="3600" dirty="0" smtClean="0"/>
              <a:t>Pas de loi fiscale encourageant les riches à s’enrichir</a:t>
            </a:r>
          </a:p>
          <a:p>
            <a:pPr marL="285750" indent="-285750">
              <a:buFontTx/>
              <a:buChar char="-"/>
            </a:pPr>
            <a:r>
              <a:rPr lang="fr-FR" sz="3600" dirty="0" smtClean="0"/>
              <a:t>Seulement encourager les collections et tableaux</a:t>
            </a:r>
          </a:p>
          <a:p>
            <a:pPr marL="285750" indent="-285750">
              <a:buFontTx/>
              <a:buChar char="-"/>
            </a:pPr>
            <a:r>
              <a:rPr lang="fr-FR" sz="3600" dirty="0" smtClean="0"/>
              <a:t>Matraquer les plus-values qui sont la seule compensation du risque</a:t>
            </a:r>
          </a:p>
          <a:p>
            <a:pPr marL="285750" indent="-285750">
              <a:buFontTx/>
              <a:buChar char="-"/>
            </a:pPr>
            <a:r>
              <a:rPr lang="fr-FR" sz="3600" dirty="0" smtClean="0"/>
              <a:t>Copier les Chinois?</a:t>
            </a:r>
            <a:endParaRPr lang="fr-FR" sz="3600" dirty="0"/>
          </a:p>
        </p:txBody>
      </p:sp>
      <p:sp>
        <p:nvSpPr>
          <p:cNvPr id="3" name="Espace réservé du numéro de diapositive 2"/>
          <p:cNvSpPr>
            <a:spLocks noGrp="1"/>
          </p:cNvSpPr>
          <p:nvPr>
            <p:ph type="sldNum" sz="quarter" idx="12"/>
          </p:nvPr>
        </p:nvSpPr>
        <p:spPr/>
        <p:txBody>
          <a:bodyPr/>
          <a:lstStyle/>
          <a:p>
            <a:fld id="{B236F2F8-F91C-42A0-8A0C-E7C40E258D34}" type="slidenum">
              <a:rPr lang="fr-FR" smtClean="0"/>
              <a:pPr/>
              <a:t>24</a:t>
            </a:fld>
            <a:endParaRPr lang="fr-FR"/>
          </a:p>
        </p:txBody>
      </p:sp>
    </p:spTree>
    <p:extLst>
      <p:ext uri="{BB962C8B-B14F-4D97-AF65-F5344CB8AC3E}">
        <p14:creationId xmlns:p14="http://schemas.microsoft.com/office/powerpoint/2010/main" xmlns="" val="361303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1913" y="365125"/>
            <a:ext cx="10891887" cy="6148797"/>
          </a:xfrm>
        </p:spPr>
        <p:txBody>
          <a:bodyPr>
            <a:noAutofit/>
          </a:bodyPr>
          <a:lstStyle/>
          <a:p>
            <a:pPr algn="ctr"/>
            <a:r>
              <a:rPr lang="fr-FR" sz="4000" dirty="0"/>
              <a:t>1</a:t>
            </a:r>
            <a:r>
              <a:rPr lang="fr-FR" sz="4000" baseline="30000" dirty="0"/>
              <a:t>ère</a:t>
            </a:r>
            <a:r>
              <a:rPr lang="fr-FR" sz="4000" dirty="0"/>
              <a:t> </a:t>
            </a:r>
            <a:r>
              <a:rPr lang="fr-FR" sz="4000" dirty="0" smtClean="0"/>
              <a:t>partie</a:t>
            </a:r>
            <a:br>
              <a:rPr lang="fr-FR" sz="4000" dirty="0" smtClean="0"/>
            </a:br>
            <a:r>
              <a:rPr lang="fr-FR" sz="6600" dirty="0"/>
              <a:t/>
            </a:r>
            <a:br>
              <a:rPr lang="fr-FR" sz="6600" dirty="0"/>
            </a:br>
            <a:r>
              <a:rPr lang="fr-FR" sz="6600" b="1" dirty="0"/>
              <a:t>Les inégalités </a:t>
            </a:r>
            <a:r>
              <a:rPr lang="fr-FR" sz="6600" b="1" dirty="0" smtClean="0"/>
              <a:t>ne </a:t>
            </a:r>
            <a:r>
              <a:rPr lang="fr-FR" sz="6600" b="1" dirty="0"/>
              <a:t>sont pas créées par les riches mais par le manque d’emplois</a:t>
            </a:r>
            <a:br>
              <a:rPr lang="fr-FR" sz="6600" b="1" dirty="0"/>
            </a:br>
            <a:endParaRPr lang="fr-FR" sz="6600" b="1" dirty="0"/>
          </a:p>
        </p:txBody>
      </p:sp>
      <p:sp>
        <p:nvSpPr>
          <p:cNvPr id="5" name="Rectangle 4"/>
          <p:cNvSpPr/>
          <p:nvPr/>
        </p:nvSpPr>
        <p:spPr>
          <a:xfrm>
            <a:off x="2908300" y="2978448"/>
            <a:ext cx="6096000" cy="369332"/>
          </a:xfrm>
          <a:prstGeom prst="rect">
            <a:avLst/>
          </a:prstGeom>
        </p:spPr>
        <p:txBody>
          <a:bodyPr>
            <a:spAutoFit/>
          </a:bodyPr>
          <a:lstStyle/>
          <a:p>
            <a:endParaRPr lang="fr-FR" dirty="0"/>
          </a:p>
        </p:txBody>
      </p:sp>
      <p:sp>
        <p:nvSpPr>
          <p:cNvPr id="2" name="Espace réservé du numéro de diapositive 1"/>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xmlns="" val="300664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79345"/>
            <a:ext cx="10515600" cy="1325563"/>
          </a:xfrm>
        </p:spPr>
        <p:txBody>
          <a:bodyPr/>
          <a:lstStyle/>
          <a:p>
            <a:pPr algn="ctr"/>
            <a:r>
              <a:rPr lang="fr-FR" b="1" dirty="0" smtClean="0"/>
              <a:t>Le scandale dans </a:t>
            </a:r>
            <a:br>
              <a:rPr lang="fr-FR" b="1" dirty="0" smtClean="0"/>
            </a:br>
            <a:r>
              <a:rPr lang="fr-FR" b="1" dirty="0" smtClean="0"/>
              <a:t>l’univers statistique de Piketty &amp; Co.</a:t>
            </a:r>
            <a:endParaRPr lang="fr-FR" b="1" dirty="0"/>
          </a:p>
        </p:txBody>
      </p:sp>
      <p:pic>
        <p:nvPicPr>
          <p:cNvPr id="4" name="Espace réservé du contenu 3"/>
          <p:cNvPicPr>
            <a:picLocks noChangeAspect="1"/>
          </p:cNvPicPr>
          <p:nvPr/>
        </p:nvPicPr>
        <p:blipFill rotWithShape="1">
          <a:blip r:embed="rId3" cstate="print">
            <a:extLst>
              <a:ext uri="{28A0092B-C50C-407E-A947-70E740481C1C}">
                <a14:useLocalDpi xmlns:a14="http://schemas.microsoft.com/office/drawing/2010/main" xmlns="" val="0"/>
              </a:ext>
            </a:extLst>
          </a:blip>
          <a:srcRect l="5129" t="10647" r="5811" b="12761"/>
          <a:stretch/>
        </p:blipFill>
        <p:spPr>
          <a:xfrm>
            <a:off x="1891863" y="1639613"/>
            <a:ext cx="8119241" cy="4934607"/>
          </a:xfrm>
          <a:prstGeom prst="rect">
            <a:avLst/>
          </a:prstGeom>
        </p:spPr>
      </p:pic>
      <p:sp>
        <p:nvSpPr>
          <p:cNvPr id="5" name="Espace réservé du numéro de diapositive 4"/>
          <p:cNvSpPr>
            <a:spLocks noGrp="1"/>
          </p:cNvSpPr>
          <p:nvPr>
            <p:ph type="sldNum" sz="quarter" idx="12"/>
          </p:nvPr>
        </p:nvSpPr>
        <p:spPr/>
        <p:txBody>
          <a:bodyPr/>
          <a:lstStyle/>
          <a:p>
            <a:fld id="{B236F2F8-F91C-42A0-8A0C-E7C40E258D34}" type="slidenum">
              <a:rPr lang="fr-FR" smtClean="0"/>
              <a:pPr/>
              <a:t>4</a:t>
            </a:fld>
            <a:endParaRPr lang="fr-FR"/>
          </a:p>
        </p:txBody>
      </p:sp>
    </p:spTree>
    <p:extLst>
      <p:ext uri="{BB962C8B-B14F-4D97-AF65-F5344CB8AC3E}">
        <p14:creationId xmlns:p14="http://schemas.microsoft.com/office/powerpoint/2010/main" xmlns="" val="3836413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Comment les outils statistiques faussent notre vision</a:t>
            </a:r>
            <a:endParaRPr lang="fr-FR" b="1" dirty="0"/>
          </a:p>
        </p:txBody>
      </p:sp>
      <p:sp>
        <p:nvSpPr>
          <p:cNvPr id="3" name="Espace réservé du contenu 2"/>
          <p:cNvSpPr>
            <a:spLocks noGrp="1"/>
          </p:cNvSpPr>
          <p:nvPr>
            <p:ph idx="1"/>
          </p:nvPr>
        </p:nvSpPr>
        <p:spPr>
          <a:xfrm>
            <a:off x="838200" y="1904453"/>
            <a:ext cx="10515600" cy="4351338"/>
          </a:xfrm>
        </p:spPr>
        <p:txBody>
          <a:bodyPr/>
          <a:lstStyle/>
          <a:p>
            <a:r>
              <a:rPr lang="fr-FR" dirty="0" smtClean="0"/>
              <a:t>Les égalitaristes comme Piketty se servent pour dénoncer les inégalités et les  riches de deux types de chiffres:</a:t>
            </a:r>
          </a:p>
          <a:p>
            <a:pPr marL="0" indent="0">
              <a:buNone/>
            </a:pPr>
            <a:r>
              <a:rPr lang="fr-FR" dirty="0" smtClean="0"/>
              <a:t>	- La </a:t>
            </a:r>
            <a:r>
              <a:rPr lang="fr-FR" b="1" dirty="0" smtClean="0"/>
              <a:t>part</a:t>
            </a:r>
            <a:r>
              <a:rPr lang="fr-FR" dirty="0" smtClean="0"/>
              <a:t> des </a:t>
            </a:r>
            <a:r>
              <a:rPr lang="fr-FR" u="sng" dirty="0" smtClean="0"/>
              <a:t>revenus</a:t>
            </a:r>
            <a:r>
              <a:rPr lang="fr-FR" dirty="0" smtClean="0"/>
              <a:t> d’une nation perçue par les 10% les plus 		riches ou les 1% ou les 0,1% ( 1 sur mille); ou la part de la </a:t>
            </a:r>
            <a:r>
              <a:rPr lang="fr-FR" u="sng" dirty="0" smtClean="0"/>
              <a:t>fortune</a:t>
            </a:r>
            <a:r>
              <a:rPr lang="fr-FR" dirty="0" smtClean="0"/>
              <a:t> 	nationale détenue par les 10% les plus fortunés;</a:t>
            </a:r>
          </a:p>
          <a:p>
            <a:pPr marL="0" indent="0">
              <a:buNone/>
            </a:pPr>
            <a:endParaRPr lang="fr-FR" sz="1000" dirty="0"/>
          </a:p>
          <a:p>
            <a:pPr marL="0" indent="0">
              <a:buNone/>
            </a:pPr>
            <a:r>
              <a:rPr lang="fr-FR" dirty="0"/>
              <a:t>	</a:t>
            </a:r>
            <a:r>
              <a:rPr lang="fr-FR" dirty="0" smtClean="0"/>
              <a:t>- des indices condensés comme </a:t>
            </a:r>
            <a:r>
              <a:rPr lang="fr-FR" b="1" dirty="0" smtClean="0"/>
              <a:t>l’indice de Gini</a:t>
            </a:r>
          </a:p>
          <a:p>
            <a:endParaRPr lang="fr-FR" dirty="0" smtClean="0"/>
          </a:p>
          <a:p>
            <a:pPr marL="0" indent="0">
              <a:buNone/>
            </a:pPr>
            <a:r>
              <a:rPr lang="fr-FR" b="1" dirty="0" smtClean="0"/>
              <a:t>Petite plongée dans leurs outils pour comprendre leurs manipulations</a:t>
            </a:r>
          </a:p>
          <a:p>
            <a:endParaRPr lang="fr-FR" dirty="0"/>
          </a:p>
        </p:txBody>
      </p:sp>
      <p:sp>
        <p:nvSpPr>
          <p:cNvPr id="4" name="Espace réservé du numéro de diapositive 3"/>
          <p:cNvSpPr>
            <a:spLocks noGrp="1"/>
          </p:cNvSpPr>
          <p:nvPr>
            <p:ph type="sldNum" sz="quarter" idx="12"/>
          </p:nvPr>
        </p:nvSpPr>
        <p:spPr/>
        <p:txBody>
          <a:bodyPr/>
          <a:lstStyle/>
          <a:p>
            <a:fld id="{B236F2F8-F91C-42A0-8A0C-E7C40E258D34}" type="slidenum">
              <a:rPr lang="fr-FR" smtClean="0"/>
              <a:pPr/>
              <a:t>5</a:t>
            </a:fld>
            <a:endParaRPr lang="fr-FR"/>
          </a:p>
        </p:txBody>
      </p:sp>
    </p:spTree>
    <p:extLst>
      <p:ext uri="{BB962C8B-B14F-4D97-AF65-F5344CB8AC3E}">
        <p14:creationId xmlns:p14="http://schemas.microsoft.com/office/powerpoint/2010/main" xmlns="" val="1687050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L’outil statistique utilisé par Piketty: </a:t>
            </a:r>
            <a:br>
              <a:rPr lang="fr-FR" dirty="0" smtClean="0"/>
            </a:br>
            <a:r>
              <a:rPr lang="fr-FR" dirty="0" smtClean="0"/>
              <a:t>la distribution des revenus et patrimoines</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63984" y="1704030"/>
            <a:ext cx="6375065" cy="5043611"/>
          </a:xfr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6</a:t>
            </a:fld>
            <a:endParaRPr lang="fr-FR"/>
          </a:p>
        </p:txBody>
      </p:sp>
    </p:spTree>
    <p:extLst>
      <p:ext uri="{BB962C8B-B14F-4D97-AF65-F5344CB8AC3E}">
        <p14:creationId xmlns:p14="http://schemas.microsoft.com/office/powerpoint/2010/main" xmlns="" val="326656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Pour ceux que cela pourrait effrayer, comment on fait cette courbe</a:t>
            </a:r>
            <a:endParaRPr lang="fr-FR" dirty="0"/>
          </a:p>
        </p:txBody>
      </p:sp>
      <p:pic>
        <p:nvPicPr>
          <p:cNvPr id="4" name="Espace réservé du contenu 3"/>
          <p:cNvPicPr>
            <a:picLocks noGrp="1" noChangeAspect="1"/>
          </p:cNvPicPr>
          <p:nvPr>
            <p:ph idx="1"/>
          </p:nvPr>
        </p:nvPicPr>
        <p:blipFill>
          <a:blip r:embed="rId2" cstate="print"/>
          <a:stretch>
            <a:fillRect/>
          </a:stretch>
        </p:blipFill>
        <p:spPr>
          <a:xfrm>
            <a:off x="2131265" y="1825625"/>
            <a:ext cx="7929470" cy="4351338"/>
          </a:xfrm>
          <a:prstGeom prst="rect">
            <a:avLst/>
          </a:prstGeo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7</a:t>
            </a:fld>
            <a:endParaRPr lang="fr-FR"/>
          </a:p>
        </p:txBody>
      </p:sp>
    </p:spTree>
    <p:extLst>
      <p:ext uri="{BB962C8B-B14F-4D97-AF65-F5344CB8AC3E}">
        <p14:creationId xmlns:p14="http://schemas.microsoft.com/office/powerpoint/2010/main" xmlns="" val="3477567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000" dirty="0" smtClean="0"/>
              <a:t>Répartir la richesse totale suivant le patrimoine</a:t>
            </a:r>
            <a:endParaRPr lang="fr-FR" sz="4000" dirty="0"/>
          </a:p>
        </p:txBody>
      </p:sp>
      <p:pic>
        <p:nvPicPr>
          <p:cNvPr id="4" name="Espace réservé du contenu 3"/>
          <p:cNvPicPr>
            <a:picLocks noGrp="1" noChangeAspect="1"/>
          </p:cNvPicPr>
          <p:nvPr>
            <p:ph idx="1"/>
          </p:nvPr>
        </p:nvPicPr>
        <p:blipFill>
          <a:blip r:embed="rId2" cstate="print"/>
          <a:stretch>
            <a:fillRect/>
          </a:stretch>
        </p:blipFill>
        <p:spPr>
          <a:xfrm>
            <a:off x="2110662" y="1825625"/>
            <a:ext cx="7970675" cy="4351338"/>
          </a:xfrm>
          <a:prstGeom prst="rect">
            <a:avLst/>
          </a:prstGeo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8</a:t>
            </a:fld>
            <a:endParaRPr lang="fr-FR"/>
          </a:p>
        </p:txBody>
      </p:sp>
    </p:spTree>
    <p:extLst>
      <p:ext uri="{BB962C8B-B14F-4D97-AF65-F5344CB8AC3E}">
        <p14:creationId xmlns:p14="http://schemas.microsoft.com/office/powerpoint/2010/main" xmlns="" val="3965997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répartition du patrimoine US</a:t>
            </a:r>
            <a:br>
              <a:rPr lang="fr-FR" dirty="0" smtClean="0"/>
            </a:br>
            <a:r>
              <a:rPr lang="fr-FR" dirty="0" smtClean="0"/>
              <a:t>suivant MJ</a:t>
            </a:r>
            <a:endParaRPr lang="fr-FR" dirty="0"/>
          </a:p>
        </p:txBody>
      </p:sp>
      <p:pic>
        <p:nvPicPr>
          <p:cNvPr id="4" name="Espace réservé du contenu 3"/>
          <p:cNvPicPr>
            <a:picLocks noGrp="1" noChangeAspect="1"/>
          </p:cNvPicPr>
          <p:nvPr>
            <p:ph idx="1"/>
          </p:nvPr>
        </p:nvPicPr>
        <p:blipFill>
          <a:blip r:embed="rId3" cstate="print"/>
          <a:stretch>
            <a:fillRect/>
          </a:stretch>
        </p:blipFill>
        <p:spPr>
          <a:xfrm>
            <a:off x="2259545" y="1825625"/>
            <a:ext cx="7672910" cy="4351338"/>
          </a:xfrm>
          <a:prstGeom prst="rect">
            <a:avLst/>
          </a:prstGeom>
        </p:spPr>
      </p:pic>
      <p:sp>
        <p:nvSpPr>
          <p:cNvPr id="3" name="Espace réservé du numéro de diapositive 2"/>
          <p:cNvSpPr>
            <a:spLocks noGrp="1"/>
          </p:cNvSpPr>
          <p:nvPr>
            <p:ph type="sldNum" sz="quarter" idx="12"/>
          </p:nvPr>
        </p:nvSpPr>
        <p:spPr/>
        <p:txBody>
          <a:bodyPr/>
          <a:lstStyle/>
          <a:p>
            <a:fld id="{B236F2F8-F91C-42A0-8A0C-E7C40E258D34}" type="slidenum">
              <a:rPr lang="fr-FR" smtClean="0"/>
              <a:pPr/>
              <a:t>9</a:t>
            </a:fld>
            <a:endParaRPr lang="fr-FR"/>
          </a:p>
        </p:txBody>
      </p:sp>
    </p:spTree>
    <p:extLst>
      <p:ext uri="{BB962C8B-B14F-4D97-AF65-F5344CB8AC3E}">
        <p14:creationId xmlns:p14="http://schemas.microsoft.com/office/powerpoint/2010/main" xmlns="" val="1168510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15.6</Template>
  <TotalTime>35</TotalTime>
  <Words>919</Words>
  <Application>Microsoft Office PowerPoint</Application>
  <PresentationFormat>Personnalisé</PresentationFormat>
  <Paragraphs>95</Paragraphs>
  <Slides>24</Slides>
  <Notes>6</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Peut-on ignorer le prix du risque industriel?</vt:lpstr>
      <vt:lpstr>Peut-on ignorer le prix du risque industriel ?</vt:lpstr>
      <vt:lpstr>1ère partie  Les inégalités ne sont pas créées par les riches mais par le manque d’emplois </vt:lpstr>
      <vt:lpstr>Le scandale dans  l’univers statistique de Piketty &amp; Co.</vt:lpstr>
      <vt:lpstr>Comment les outils statistiques faussent notre vision</vt:lpstr>
      <vt:lpstr>L’outil statistique utilisé par Piketty:  la distribution des revenus et patrimoines</vt:lpstr>
      <vt:lpstr>Pour ceux que cela pourrait effrayer, comment on fait cette courbe</vt:lpstr>
      <vt:lpstr>Répartir la richesse totale suivant le patrimoine</vt:lpstr>
      <vt:lpstr>La répartition du patrimoine US suivant MJ</vt:lpstr>
      <vt:lpstr>La copula de Kennickell d’après le SCF</vt:lpstr>
      <vt:lpstr>Distribution cumulée (courbe de Lorenz)</vt:lpstr>
      <vt:lpstr>Les riches s’enrichissent davantage</vt:lpstr>
      <vt:lpstr>Ajout de pauvres augmente la part des 10% </vt:lpstr>
      <vt:lpstr>L’accroissement de population fait croître mécaniquement la part des riches</vt:lpstr>
      <vt:lpstr>     Parallélisme immigration US &amp; inégalités (Piketty)</vt:lpstr>
      <vt:lpstr> Une vision perverse</vt:lpstr>
      <vt:lpstr> 2ème partie Nous avons besoin des riches pour créer des emplois</vt:lpstr>
      <vt:lpstr>Les entreprises existantes perdent des emplois</vt:lpstr>
      <vt:lpstr>La grande famille des créateurs financeurs</vt:lpstr>
      <vt:lpstr>Les seuls bons investisseurs sont entrepreneurs; ces entrepreneurs sont des riches</vt:lpstr>
      <vt:lpstr>Le 1% dans l’investissement américain</vt:lpstr>
      <vt:lpstr>Le rôle du 1% dans les créations</vt:lpstr>
      <vt:lpstr>Le bilan sur les entreprises et l’emploi</vt:lpstr>
      <vt:lpstr>Bercy: l’égalité suivant Piketty, plutôt que pousser les riches à s’enrichir en investissant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Peut-on ignorer le prix du risque industriel?</dc:title>
  <dc:creator>Bernard Zimmern</dc:creator>
  <cp:lastModifiedBy>Gaétan</cp:lastModifiedBy>
  <cp:revision>8</cp:revision>
  <dcterms:created xsi:type="dcterms:W3CDTF">2015-06-15T10:48:18Z</dcterms:created>
  <dcterms:modified xsi:type="dcterms:W3CDTF">2015-06-15T16:44:00Z</dcterms:modified>
</cp:coreProperties>
</file>